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7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143E19-CC8C-45EF-8F33-9FA9F238DA5B}" type="datetimeFigureOut">
              <a:rPr lang="cs-CZ" smtClean="0"/>
              <a:pPr/>
              <a:t>1.6.2011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A0198C3-B15D-4257-A767-963540B470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7406640" cy="1752600"/>
          </a:xfrm>
        </p:spPr>
        <p:txBody>
          <a:bodyPr/>
          <a:lstStyle/>
          <a:p>
            <a:pPr algn="ctr"/>
            <a:r>
              <a:rPr lang="cs-CZ" b="1" dirty="0" smtClean="0"/>
              <a:t>PhDr. Jana Radová</a:t>
            </a:r>
          </a:p>
          <a:p>
            <a:pPr algn="ctr"/>
            <a:r>
              <a:rPr lang="cs-CZ" b="1" dirty="0" smtClean="0"/>
              <a:t>Centrum informací a statistik kultury</a:t>
            </a:r>
          </a:p>
          <a:p>
            <a:pPr algn="ctr"/>
            <a:r>
              <a:rPr lang="cs-CZ" b="1" dirty="0" smtClean="0"/>
              <a:t>NIPOS 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155679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Státní statistická služba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za </a:t>
            </a:r>
            <a:r>
              <a:rPr lang="cs-CZ" b="1" dirty="0"/>
              <a:t>oblast </a:t>
            </a:r>
            <a:r>
              <a:rPr lang="cs-CZ" b="1" dirty="0" smtClean="0"/>
              <a:t>kultury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400" b="1" dirty="0" smtClean="0"/>
              <a:t>Děkuji za pozornost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Legislativa, dohody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Zákon </a:t>
            </a:r>
            <a:r>
              <a:rPr lang="cs-CZ" sz="2800" dirty="0"/>
              <a:t>o státní statistické službě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čís</a:t>
            </a:r>
            <a:r>
              <a:rPr lang="cs-CZ" sz="2800" dirty="0"/>
              <a:t>. 89/1995 Sb</a:t>
            </a:r>
            <a:r>
              <a:rPr lang="cs-CZ" sz="2800" dirty="0" smtClean="0"/>
              <a:t>.,ve </a:t>
            </a:r>
            <a:r>
              <a:rPr lang="cs-CZ" sz="2800" dirty="0"/>
              <a:t>znění </a:t>
            </a:r>
            <a:r>
              <a:rPr lang="cs-CZ" sz="2800" dirty="0" smtClean="0"/>
              <a:t>pozdějších předpisů</a:t>
            </a:r>
          </a:p>
          <a:p>
            <a:r>
              <a:rPr lang="cs-CZ" sz="2800" dirty="0" smtClean="0"/>
              <a:t>Příkazní </a:t>
            </a:r>
            <a:r>
              <a:rPr lang="cs-CZ" sz="2800" dirty="0"/>
              <a:t>smlouva MK a </a:t>
            </a:r>
            <a:r>
              <a:rPr lang="cs-CZ" sz="2800" dirty="0" smtClean="0"/>
              <a:t>NIPOS</a:t>
            </a:r>
          </a:p>
          <a:p>
            <a:r>
              <a:rPr lang="cs-CZ" sz="2800" dirty="0" smtClean="0"/>
              <a:t>Trojstranná dohoda MK, NIPOS, ČSÚ </a:t>
            </a:r>
            <a:r>
              <a:rPr lang="cs-CZ" sz="2800" dirty="0"/>
              <a:t> </a:t>
            </a:r>
            <a:endParaRPr lang="cs-CZ" sz="2800" dirty="0" smtClean="0"/>
          </a:p>
          <a:p>
            <a:r>
              <a:rPr lang="cs-CZ" sz="2800" dirty="0" smtClean="0"/>
              <a:t>Program statistických zjišťování – vyhláška ČSÚ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Statistická zjišťování (roční)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číselných </a:t>
            </a:r>
            <a:r>
              <a:rPr lang="cs-CZ" sz="2800" dirty="0"/>
              <a:t>položek </a:t>
            </a:r>
            <a:r>
              <a:rPr lang="cs-CZ" sz="2800" dirty="0" smtClean="0"/>
              <a:t>cca 2 </a:t>
            </a:r>
            <a:r>
              <a:rPr lang="cs-CZ" sz="2800" dirty="0"/>
              <a:t>800</a:t>
            </a:r>
          </a:p>
          <a:p>
            <a:r>
              <a:rPr lang="cs-CZ" sz="2800" dirty="0"/>
              <a:t>zpravodajských jednotek </a:t>
            </a:r>
            <a:r>
              <a:rPr lang="cs-CZ" sz="2800" dirty="0" smtClean="0"/>
              <a:t>cca 11</a:t>
            </a:r>
            <a:r>
              <a:rPr lang="cs-CZ" sz="2800" dirty="0"/>
              <a:t> 000</a:t>
            </a:r>
          </a:p>
          <a:p>
            <a:r>
              <a:rPr lang="cs-CZ" sz="2800" dirty="0"/>
              <a:t>forma </a:t>
            </a:r>
            <a:r>
              <a:rPr lang="cs-CZ" sz="2800" dirty="0" smtClean="0"/>
              <a:t>sběru</a:t>
            </a:r>
          </a:p>
          <a:p>
            <a:pPr lvl="1"/>
            <a:r>
              <a:rPr lang="cs-CZ" dirty="0" smtClean="0"/>
              <a:t>papírová </a:t>
            </a:r>
          </a:p>
          <a:p>
            <a:pPr lvl="1"/>
            <a:r>
              <a:rPr lang="cs-CZ" dirty="0" smtClean="0"/>
              <a:t>elektronická    85%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Statistické zjišťování 2010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764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100" b="1" dirty="0" smtClean="0"/>
              <a:t>12 </a:t>
            </a:r>
            <a:r>
              <a:rPr lang="cs-CZ" sz="3100" b="1" dirty="0"/>
              <a:t>statistických výkazů o: </a:t>
            </a:r>
            <a:endParaRPr lang="cs-CZ" sz="3100" b="1" dirty="0" smtClean="0"/>
          </a:p>
          <a:p>
            <a:pPr>
              <a:buNone/>
            </a:pPr>
            <a:endParaRPr lang="cs-CZ" dirty="0"/>
          </a:p>
          <a:p>
            <a:r>
              <a:rPr lang="cs-CZ" dirty="0"/>
              <a:t>divadle, mutace a, b </a:t>
            </a:r>
          </a:p>
          <a:p>
            <a:r>
              <a:rPr lang="cs-CZ" dirty="0"/>
              <a:t>periodickém tisku </a:t>
            </a:r>
          </a:p>
          <a:p>
            <a:r>
              <a:rPr lang="cs-CZ" dirty="0" smtClean="0"/>
              <a:t>knihovně </a:t>
            </a:r>
            <a:endParaRPr lang="cs-CZ" dirty="0"/>
          </a:p>
          <a:p>
            <a:r>
              <a:rPr lang="cs-CZ" dirty="0"/>
              <a:t>muzeu a galerii (muzeu výtvarných umění)  </a:t>
            </a:r>
          </a:p>
          <a:p>
            <a:r>
              <a:rPr lang="cs-CZ" dirty="0"/>
              <a:t>neperiodických publikacích </a:t>
            </a:r>
          </a:p>
          <a:p>
            <a:r>
              <a:rPr lang="cs-CZ" dirty="0" smtClean="0"/>
              <a:t>hvězdárně</a:t>
            </a:r>
            <a:r>
              <a:rPr lang="cs-CZ" dirty="0"/>
              <a:t>, planetáriu a astronomické  pozorovatelně </a:t>
            </a:r>
            <a:endParaRPr lang="cs-CZ" dirty="0" smtClean="0"/>
          </a:p>
          <a:p>
            <a:r>
              <a:rPr lang="cs-CZ" dirty="0" smtClean="0"/>
              <a:t>památkových objektech s kulturním využitím</a:t>
            </a:r>
          </a:p>
          <a:p>
            <a:r>
              <a:rPr lang="cs-CZ" dirty="0" smtClean="0"/>
              <a:t>vydavateli </a:t>
            </a:r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5292080" y="2420888"/>
            <a:ext cx="3657600" cy="405458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výstavní činnosti v oblasti profesionálního  výtvarného umění a architektury </a:t>
            </a:r>
          </a:p>
          <a:p>
            <a:r>
              <a:rPr lang="cs-CZ" dirty="0" smtClean="0"/>
              <a:t>kulturně vzdělávací a zájmové činnosti – </a:t>
            </a:r>
            <a:r>
              <a:rPr lang="cs-CZ" i="1" dirty="0" smtClean="0"/>
              <a:t>poprvé za rok 2007</a:t>
            </a:r>
          </a:p>
          <a:p>
            <a:r>
              <a:rPr lang="cs-CZ" dirty="0" smtClean="0"/>
              <a:t>divadelních, filmových, hudebních a tanečních festivalech – </a:t>
            </a:r>
            <a:r>
              <a:rPr lang="cs-CZ" i="1" dirty="0" smtClean="0"/>
              <a:t>poprvé za rok 2008</a:t>
            </a:r>
          </a:p>
          <a:p>
            <a:r>
              <a:rPr lang="cs-CZ" dirty="0" smtClean="0"/>
              <a:t>výkonech orgánů veřejné správy v přenesené působnosti   týkajících se státní památkové péče – </a:t>
            </a:r>
            <a:r>
              <a:rPr lang="cs-CZ" i="1" dirty="0" smtClean="0"/>
              <a:t>poprvé za rok 2010</a:t>
            </a:r>
            <a:endParaRPr lang="cs-CZ" dirty="0" smtClean="0"/>
          </a:p>
          <a:p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Statistické zjišťování 2011-2012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2011 </a:t>
            </a:r>
          </a:p>
          <a:p>
            <a:pPr>
              <a:buNone/>
            </a:pPr>
            <a:r>
              <a:rPr lang="cs-CZ" dirty="0" smtClean="0"/>
              <a:t>13 </a:t>
            </a:r>
            <a:r>
              <a:rPr lang="cs-CZ" dirty="0"/>
              <a:t>statistických výkazů  </a:t>
            </a:r>
          </a:p>
          <a:p>
            <a:r>
              <a:rPr lang="cs-CZ" dirty="0" smtClean="0"/>
              <a:t>o  </a:t>
            </a:r>
            <a:r>
              <a:rPr lang="cs-CZ" dirty="0"/>
              <a:t>hudebních tělesech, mutace a,b – aktualizovaný výkaz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2012</a:t>
            </a:r>
          </a:p>
          <a:p>
            <a:pPr>
              <a:buNone/>
            </a:pPr>
            <a:r>
              <a:rPr lang="cs-CZ" dirty="0" smtClean="0"/>
              <a:t>14 statistických výkazů</a:t>
            </a:r>
          </a:p>
          <a:p>
            <a:r>
              <a:rPr lang="cs-CZ" dirty="0" smtClean="0"/>
              <a:t>o kinu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Návrhy na rok 2012 </a:t>
            </a:r>
            <a:r>
              <a:rPr lang="cs-CZ" dirty="0"/>
              <a:t>na </a:t>
            </a:r>
            <a:r>
              <a:rPr lang="cs-CZ" dirty="0" smtClean="0"/>
              <a:t>ČSÚ – do 31. 5. 2011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Obsah statistických výkazů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r>
              <a:rPr lang="cs-CZ" sz="2200" b="1" dirty="0" smtClean="0"/>
              <a:t>Identifikační údaje: </a:t>
            </a:r>
            <a:r>
              <a:rPr lang="cs-CZ" sz="2000" dirty="0" smtClean="0"/>
              <a:t>název ZJ, adresa, kontaktní údaje, www. stránky</a:t>
            </a:r>
          </a:p>
          <a:p>
            <a:r>
              <a:rPr lang="cs-CZ" sz="2200" b="1" dirty="0" smtClean="0"/>
              <a:t>Právní forma ZJ</a:t>
            </a:r>
          </a:p>
          <a:p>
            <a:r>
              <a:rPr lang="cs-CZ" sz="2200" b="1" dirty="0" smtClean="0"/>
              <a:t>Výkonové ukazatele: </a:t>
            </a:r>
            <a:r>
              <a:rPr lang="cs-CZ" sz="2000" dirty="0" smtClean="0"/>
              <a:t>počet ZJ, výstav, představení, výpůjček, návštěvníků apod.</a:t>
            </a:r>
          </a:p>
          <a:p>
            <a:r>
              <a:rPr lang="cs-CZ" sz="2200" b="1" dirty="0" smtClean="0"/>
              <a:t>Zaměstnanci: </a:t>
            </a:r>
            <a:r>
              <a:rPr lang="cs-CZ" sz="2000" dirty="0" smtClean="0"/>
              <a:t>celkový počet pracujících, zaměstnanců, z toho odborných, dobrovolníci</a:t>
            </a:r>
          </a:p>
          <a:p>
            <a:r>
              <a:rPr lang="cs-CZ" sz="2200" b="1" dirty="0" smtClean="0"/>
              <a:t>Příjmy, resp. výnosy: </a:t>
            </a:r>
            <a:r>
              <a:rPr lang="cs-CZ" sz="2000" dirty="0" smtClean="0"/>
              <a:t>tržby za vlastní výkony, příspěvky, dotace a granty na provoz a na investice, dary, vlastní vklady</a:t>
            </a:r>
          </a:p>
          <a:p>
            <a:r>
              <a:rPr lang="cs-CZ" sz="2200" b="1" dirty="0" smtClean="0"/>
              <a:t>Výdaje, resp. náklady: </a:t>
            </a:r>
            <a:r>
              <a:rPr lang="cs-CZ" sz="2000" dirty="0" smtClean="0"/>
              <a:t>spotřeba materiálu, energie, zboží a služeb, osobní náklady, </a:t>
            </a:r>
            <a:r>
              <a:rPr lang="cs-CZ" sz="2000" dirty="0" err="1" smtClean="0"/>
              <a:t>náklady</a:t>
            </a:r>
            <a:r>
              <a:rPr lang="cs-CZ" sz="2000" dirty="0" smtClean="0"/>
              <a:t> na nákup knih, sbírkových předmětů aj.,investiční výdaje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</a:t>
            </a:r>
            <a:r>
              <a:rPr lang="cs-CZ" dirty="0"/>
              <a:t>statistické údaje o kultuře v České republice:</a:t>
            </a:r>
          </a:p>
          <a:p>
            <a:pPr lvl="1"/>
            <a:r>
              <a:rPr lang="cs-CZ" dirty="0" smtClean="0"/>
              <a:t>Díl  </a:t>
            </a:r>
            <a:r>
              <a:rPr lang="cs-CZ" dirty="0"/>
              <a:t>I. </a:t>
            </a:r>
            <a:r>
              <a:rPr lang="cs-CZ" dirty="0" smtClean="0"/>
              <a:t>Kulturní </a:t>
            </a:r>
            <a:r>
              <a:rPr lang="cs-CZ" dirty="0"/>
              <a:t>dědictví (muzea, galerie, památkové </a:t>
            </a:r>
            <a:r>
              <a:rPr lang="cs-CZ" dirty="0" smtClean="0"/>
              <a:t>objekty)</a:t>
            </a:r>
          </a:p>
          <a:p>
            <a:pPr lvl="1"/>
            <a:r>
              <a:rPr lang="cs-CZ" dirty="0" smtClean="0"/>
              <a:t>Díl </a:t>
            </a:r>
            <a:r>
              <a:rPr lang="cs-CZ" dirty="0"/>
              <a:t>II. </a:t>
            </a:r>
            <a:r>
              <a:rPr lang="cs-CZ" dirty="0" smtClean="0"/>
              <a:t>Umění (divadla, hudební soubory, výstavní činnost, 			   festivaly)</a:t>
            </a:r>
          </a:p>
          <a:p>
            <a:pPr lvl="1"/>
            <a:r>
              <a:rPr lang="cs-CZ" dirty="0" smtClean="0"/>
              <a:t>Díl </a:t>
            </a:r>
            <a:r>
              <a:rPr lang="cs-CZ" dirty="0"/>
              <a:t>III. Knihovny a vydavatelská činnost</a:t>
            </a:r>
          </a:p>
          <a:p>
            <a:pPr lvl="1"/>
            <a:r>
              <a:rPr lang="cs-CZ" dirty="0" smtClean="0"/>
              <a:t>Díl </a:t>
            </a:r>
            <a:r>
              <a:rPr lang="cs-CZ" dirty="0"/>
              <a:t>IV. Edukace a veřejná osvěta (KD, hvězdárny aj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Statistics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dirty="0" err="1"/>
              <a:t>Culture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Czech</a:t>
            </a:r>
            <a:r>
              <a:rPr lang="cs-CZ" dirty="0"/>
              <a:t> </a:t>
            </a:r>
            <a:r>
              <a:rPr lang="cs-CZ" dirty="0" err="1"/>
              <a:t>Republic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Návštěvnost </a:t>
            </a:r>
            <a:r>
              <a:rPr lang="cs-CZ" dirty="0"/>
              <a:t>památek, muzeí a galerií </a:t>
            </a:r>
          </a:p>
          <a:p>
            <a:r>
              <a:rPr lang="cs-CZ" dirty="0"/>
              <a:t>Kultura v číslech</a:t>
            </a:r>
          </a:p>
          <a:p>
            <a:r>
              <a:rPr lang="cs-CZ" dirty="0"/>
              <a:t>Výstupy pro Statistickou ročenku ČSÚ (sumáře, tabulky)</a:t>
            </a:r>
          </a:p>
          <a:p>
            <a:r>
              <a:rPr lang="cs-CZ" dirty="0"/>
              <a:t>Výstupy o vývoji jednotlivých úseků kultury v ČR poskytovaných do zahraničí </a:t>
            </a:r>
          </a:p>
          <a:p>
            <a:r>
              <a:rPr lang="cs-CZ" dirty="0"/>
              <a:t>Rešerše na požádání (pro instituce, studenty apod</a:t>
            </a:r>
            <a:r>
              <a:rPr lang="cs-CZ" dirty="0" smtClean="0"/>
              <a:t>.)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Zahraniční spolupráce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/>
          </a:p>
          <a:p>
            <a:r>
              <a:rPr lang="cs-CZ" sz="2400" dirty="0"/>
              <a:t>UNESCO</a:t>
            </a:r>
          </a:p>
          <a:p>
            <a:pPr>
              <a:buNone/>
            </a:pPr>
            <a:r>
              <a:rPr lang="cs-CZ" sz="2400" dirty="0"/>
              <a:t> </a:t>
            </a:r>
          </a:p>
          <a:p>
            <a:r>
              <a:rPr lang="cs-CZ" sz="2400" dirty="0"/>
              <a:t>EUROSTAT</a:t>
            </a:r>
          </a:p>
          <a:p>
            <a:pPr>
              <a:buNone/>
            </a:pPr>
            <a:r>
              <a:rPr lang="cs-CZ" sz="2400" dirty="0"/>
              <a:t> </a:t>
            </a:r>
          </a:p>
          <a:p>
            <a:r>
              <a:rPr lang="cs-CZ" sz="2400" dirty="0" smtClean="0"/>
              <a:t>EGMUS</a:t>
            </a:r>
          </a:p>
          <a:p>
            <a:endParaRPr lang="cs-CZ" sz="2400" dirty="0" smtClean="0"/>
          </a:p>
          <a:p>
            <a:r>
              <a:rPr lang="cs-CZ" sz="2400" dirty="0" smtClean="0"/>
              <a:t>další mez. </a:t>
            </a:r>
            <a:r>
              <a:rPr lang="cs-CZ" sz="2400" smtClean="0"/>
              <a:t>programy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aj.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Projekty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Benchmarking</a:t>
            </a:r>
            <a:r>
              <a:rPr lang="cs-CZ" dirty="0" smtClean="0"/>
              <a:t> knihoven a muzeí</a:t>
            </a: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dirty="0"/>
              <a:t>Satelitní účet kultury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188</TotalTime>
  <Words>140</Words>
  <Application>Microsoft Office PowerPoint</Application>
  <PresentationFormat>Předvádění na obrazovce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Státní statistická služba  za oblast kultury</vt:lpstr>
      <vt:lpstr>Legislativa, dohody</vt:lpstr>
      <vt:lpstr>Statistická zjišťování (roční)</vt:lpstr>
      <vt:lpstr>Statistické zjišťování 2010</vt:lpstr>
      <vt:lpstr>Statistické zjišťování 2011-2012</vt:lpstr>
      <vt:lpstr>    Obsah statistických výkazů</vt:lpstr>
      <vt:lpstr>Výstupy</vt:lpstr>
      <vt:lpstr>Zahraniční spolupráce</vt:lpstr>
      <vt:lpstr>Projekty</vt:lpstr>
      <vt:lpstr>Snímek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statistická služba za oblast kultury</dc:title>
  <dc:creator>Jana</dc:creator>
  <cp:lastModifiedBy>Jana Radová</cp:lastModifiedBy>
  <cp:revision>48</cp:revision>
  <dcterms:created xsi:type="dcterms:W3CDTF">2010-11-28T18:33:32Z</dcterms:created>
  <dcterms:modified xsi:type="dcterms:W3CDTF">2011-06-01T07:19:57Z</dcterms:modified>
</cp:coreProperties>
</file>